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5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526E-5600-317E-4DF8-95BA57F3FE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A18804-8040-0531-0A8D-9CDC5D8F0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33448-41B5-94C9-21C2-7EF1D4240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350CC-26A8-C97D-4EC8-9B006E14F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63F71-5B31-515F-A285-BFB0A202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412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CBD6A-2FE6-BD74-AB00-D70664BD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D165D-5E2D-3BDF-7C75-34D37262B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DF045-EF2F-F03F-9827-B2382D79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363C2-0F6F-6F9C-CB64-54A997653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D083-33D4-8BE4-06BE-682C8FAFA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669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2D4B5-763C-9F17-0CD2-12C2AF9411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81012-9205-6081-549A-70257D01C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5E063-CD02-2D43-BBAB-48CEF4FA0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8177A-CFC9-3557-E3E5-AC3A2E40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77D9D-7EA7-D256-5207-662FA6D42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49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28B51-1F42-7731-18A9-59CADD6D2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9132D-AA39-9897-56A1-25FE58F30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E40E0-CFD9-238C-803F-836F93FE4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AB478-1BB8-8CBA-6D0A-60277F9FA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66801-57AF-943F-E3F5-97B7845B8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99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CCCFD-7B3F-F266-5F14-8B067E0CF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27E92-6155-9C32-184D-9B31C5DB9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B3D54-0626-A8BB-6AF6-79BEC678B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7D269-2571-C6CF-D302-DB24198C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525B0-5BDD-030D-557F-F072356C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13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B1A8-899E-3F85-8115-C2B5C9D9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D7E3F-4A73-BF6C-E2F1-1B190979F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A3F103-2B80-53A0-F33C-42F36D26C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7BE4D8-CB90-1056-E3E4-E13C835CA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4411B-AB61-00E7-49EC-0454780C9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917DC-49B5-E997-92E2-AEE28210F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644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09C65-38B1-787A-6E5B-13B70EBEC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8D256-8983-2F0C-2FA2-8E324B095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68EFB-4CB6-8B74-9443-7244F6F10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F338C1-9DBD-338D-11C0-30D7C651D8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B3516-B6C4-3F68-AFA3-602AD9998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4CE6F5-BB66-F867-3700-816E304F2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819FD7-D440-1E6C-A3E8-5F5ADD30F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AFE0AC-7F62-DA97-29D8-4AA0906C6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159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F794-8CF5-5C48-8350-B66DAE964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523B69-B5ED-01B2-C25A-F93160F49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2351C-6500-4F66-9266-8D398D65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863D43-D7C2-FCA3-07C1-B29751F4A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63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AEE5BA-5081-ACCA-2FBE-E4AE165EC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534F1-BEED-AFC0-1E89-7ACD8F5C3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06A4EB-AD8A-AA96-75C6-9ACF64459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826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5AD8-AF6D-803F-0620-378B04729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498C0-5929-3F39-E242-DD2A04E47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D7E32-1AFD-1D81-244D-705A0B31E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6C04F-1163-0B64-30F7-E33A8F193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8A754-05A1-E951-F72C-883AE6ED2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976DA-5549-438B-ECB0-7ECB4C841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778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0F806-78C0-DBE1-8A76-1AFAF09E2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3DAE8F-D07C-8C74-CA1F-E3DE1966E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43D0F-7E84-03C6-55F0-3109B90AB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3595B-9F39-5E46-84BE-0C4EBA3D3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C9D6F-94F8-451E-7733-28430E97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766AD-EA02-5554-278A-2957A3AB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726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B273F-3BF0-865A-AA9F-3AB1120A0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C9E86-B70E-D70E-FBCF-E4200CBE8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202C0-A640-638A-7E4B-6B8BCAFA1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75FE1-BF0E-4287-963F-A4FBC5374EF4}" type="datetimeFigureOut">
              <a:rPr lang="en-IN" smtClean="0"/>
              <a:t>06-12-2022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FE7B0-496D-1179-0280-697C683D1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AD851-75FC-EBFD-2BEB-0C0E1B5F3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85004-0970-4E1D-8077-85A1F974C6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63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23BE5-99E2-902F-BA98-D2C51DCD2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6479" y="383722"/>
            <a:ext cx="9470571" cy="351094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EMG Based </a:t>
            </a:r>
            <a:br>
              <a:rPr lang="en-US" dirty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Hand Movement Classification using </a:t>
            </a:r>
            <a:br>
              <a:rPr lang="en-US" dirty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Time-Frequency Features 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136B-26A0-A0D1-634D-FFC3AA001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3114"/>
            <a:ext cx="9144000" cy="13716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Group Members :- </a:t>
            </a:r>
          </a:p>
          <a:p>
            <a:r>
              <a:rPr lang="en-US" dirty="0"/>
              <a:t>Surya Naidu  S20200020284</a:t>
            </a:r>
          </a:p>
          <a:p>
            <a:r>
              <a:rPr lang="en-US" dirty="0"/>
              <a:t>Vidya Sagar  S20200020312</a:t>
            </a:r>
          </a:p>
          <a:p>
            <a:r>
              <a:rPr lang="en-US" dirty="0" err="1"/>
              <a:t>Eswar</a:t>
            </a:r>
            <a:r>
              <a:rPr lang="en-US" dirty="0"/>
              <a:t> Adapa S20200020241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470C5D-8948-A235-CAD9-4CC7574991B4}"/>
              </a:ext>
            </a:extLst>
          </p:cNvPr>
          <p:cNvSpPr/>
          <p:nvPr/>
        </p:nvSpPr>
        <p:spPr>
          <a:xfrm>
            <a:off x="3911601" y="5225143"/>
            <a:ext cx="4368800" cy="149406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Graphic 5" descr="Bar chart">
            <a:extLst>
              <a:ext uri="{FF2B5EF4-FFF2-40B4-BE49-F238E27FC236}">
                <a16:creationId xmlns:a16="http://schemas.microsoft.com/office/drawing/2014/main" id="{F5E4B79E-8D78-0528-74A8-3EDCFA962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879" y="334736"/>
            <a:ext cx="914400" cy="914400"/>
          </a:xfrm>
          <a:prstGeom prst="rect">
            <a:avLst/>
          </a:prstGeom>
        </p:spPr>
      </p:pic>
      <p:pic>
        <p:nvPicPr>
          <p:cNvPr id="8" name="Graphic 7" descr="Bar chart RTL">
            <a:extLst>
              <a:ext uri="{FF2B5EF4-FFF2-40B4-BE49-F238E27FC236}">
                <a16:creationId xmlns:a16="http://schemas.microsoft.com/office/drawing/2014/main" id="{FDA079E5-ECF0-4C47-9493-B4290C4D27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45586" y="244928"/>
            <a:ext cx="914400" cy="914400"/>
          </a:xfrm>
          <a:prstGeom prst="rect">
            <a:avLst/>
          </a:prstGeom>
        </p:spPr>
      </p:pic>
      <p:pic>
        <p:nvPicPr>
          <p:cNvPr id="10" name="Graphic 9" descr="Lightbulb">
            <a:extLst>
              <a:ext uri="{FF2B5EF4-FFF2-40B4-BE49-F238E27FC236}">
                <a16:creationId xmlns:a16="http://schemas.microsoft.com/office/drawing/2014/main" id="{F7EAA750-2880-923D-5BFF-0043E7454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45329" y="4963887"/>
            <a:ext cx="726622" cy="620486"/>
          </a:xfrm>
          <a:prstGeom prst="rect">
            <a:avLst/>
          </a:prstGeom>
        </p:spPr>
      </p:pic>
      <p:pic>
        <p:nvPicPr>
          <p:cNvPr id="12" name="Graphic 11" descr="Group brainstorm">
            <a:extLst>
              <a:ext uri="{FF2B5EF4-FFF2-40B4-BE49-F238E27FC236}">
                <a16:creationId xmlns:a16="http://schemas.microsoft.com/office/drawing/2014/main" id="{CC251940-FD2C-BD78-DBCF-9EF3316C68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14306" y="4572000"/>
            <a:ext cx="914400" cy="73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32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E6CB8-21A3-F439-3230-F590E0C8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467" y="144991"/>
            <a:ext cx="10515600" cy="1325563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ROC</a:t>
            </a:r>
            <a:endParaRPr lang="en-IN" dirty="0">
              <a:latin typeface="Britannic Bold" panose="020B09030607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7D0F1-3B04-FF3F-6433-95B5B7981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789"/>
            <a:ext cx="10515600" cy="4747174"/>
          </a:xfrm>
        </p:spPr>
        <p:txBody>
          <a:bodyPr/>
          <a:lstStyle/>
          <a:p>
            <a:r>
              <a:rPr lang="en-US" dirty="0"/>
              <a:t>An ROC curve(receiver operating characteristic curve) is a graph showing the performance of a classification model at all classification thresholds . </a:t>
            </a:r>
          </a:p>
          <a:p>
            <a:r>
              <a:rPr lang="en-US" dirty="0"/>
              <a:t>This curve plot two parameters :-</a:t>
            </a:r>
          </a:p>
          <a:p>
            <a:pPr marL="0" indent="0">
              <a:buNone/>
            </a:pPr>
            <a:r>
              <a:rPr lang="en-US" dirty="0"/>
              <a:t>          (a) True Positive Rate</a:t>
            </a:r>
          </a:p>
          <a:p>
            <a:pPr marL="0" indent="0">
              <a:buNone/>
            </a:pPr>
            <a:r>
              <a:rPr lang="en-US" dirty="0"/>
              <a:t>          (b) False Positive Rate</a:t>
            </a:r>
          </a:p>
          <a:p>
            <a:pPr marL="0" indent="0">
              <a:buNone/>
            </a:pPr>
            <a:r>
              <a:rPr lang="en-US" dirty="0"/>
              <a:t>                            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EBEAC9D-6912-2847-42AA-F545190726BF}"/>
              </a:ext>
            </a:extLst>
          </p:cNvPr>
          <p:cNvSpPr/>
          <p:nvPr/>
        </p:nvSpPr>
        <p:spPr>
          <a:xfrm>
            <a:off x="5418666" y="270933"/>
            <a:ext cx="1591734" cy="93133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159D2-20C3-1401-569D-2C5BAD31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949" y="2743199"/>
            <a:ext cx="4024605" cy="3782291"/>
          </a:xfrm>
          <a:prstGeom prst="rect">
            <a:avLst/>
          </a:prstGeom>
        </p:spPr>
      </p:pic>
      <p:sp>
        <p:nvSpPr>
          <p:cNvPr id="6" name="object 4">
            <a:extLst>
              <a:ext uri="{FF2B5EF4-FFF2-40B4-BE49-F238E27FC236}">
                <a16:creationId xmlns:a16="http://schemas.microsoft.com/office/drawing/2014/main" id="{2D57CD5A-79CE-60D4-C401-70EB0956D7F1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64683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15BF0-F154-52CD-20E5-211C0F51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ROC</a:t>
            </a:r>
            <a:r>
              <a:rPr lang="en-US" dirty="0"/>
              <a:t> for Subject-1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E1B86E-1E6C-47FF-1D1E-A32663711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2933" y="1825625"/>
            <a:ext cx="7586134" cy="4351338"/>
          </a:xfrm>
          <a:prstGeom prst="rect">
            <a:avLst/>
          </a:prstGeom>
        </p:spPr>
      </p:pic>
      <p:sp>
        <p:nvSpPr>
          <p:cNvPr id="5" name="object 4">
            <a:extLst>
              <a:ext uri="{FF2B5EF4-FFF2-40B4-BE49-F238E27FC236}">
                <a16:creationId xmlns:a16="http://schemas.microsoft.com/office/drawing/2014/main" id="{3EFFE485-56AC-4E3C-0AE4-2C78ADE6E6E0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3284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9A3F-CB4D-11BE-5F34-3E8D45129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ROC</a:t>
            </a:r>
            <a:r>
              <a:rPr lang="en-US" dirty="0"/>
              <a:t> for All Subjects 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610560-901C-B287-76A0-B9082C3DE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333" y="1825625"/>
            <a:ext cx="7687734" cy="4351338"/>
          </a:xfrm>
          <a:prstGeom prst="rect">
            <a:avLst/>
          </a:prstGeom>
        </p:spPr>
      </p:pic>
      <p:sp>
        <p:nvSpPr>
          <p:cNvPr id="5" name="object 4">
            <a:extLst>
              <a:ext uri="{FF2B5EF4-FFF2-40B4-BE49-F238E27FC236}">
                <a16:creationId xmlns:a16="http://schemas.microsoft.com/office/drawing/2014/main" id="{D8413E6E-CC06-4AAB-602A-1AB46FA9060E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13388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C8052-FB90-8487-B70A-99C073732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0"/>
            <a:ext cx="10515600" cy="1325563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Results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F6B1-2259-2F4E-B4E6-88964EE0C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model achieved an accuracy of 95% for Subject 1 and has performed similarly for other 4 subject as well</a:t>
            </a:r>
          </a:p>
          <a:p>
            <a:r>
              <a:rPr lang="en-US" dirty="0"/>
              <a:t>The model has achieved an accuracy of 74% for all the 5 subjects together </a:t>
            </a:r>
            <a:endParaRPr lang="en-IN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BAC0D843-2225-ADD2-FF67-9F58217B8E1D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  <p:pic>
        <p:nvPicPr>
          <p:cNvPr id="7" name="Graphic 6" descr="Research">
            <a:extLst>
              <a:ext uri="{FF2B5EF4-FFF2-40B4-BE49-F238E27FC236}">
                <a16:creationId xmlns:a16="http://schemas.microsoft.com/office/drawing/2014/main" id="{BA799817-52FC-2F5D-AB6E-54E579DA5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4464" y="4024993"/>
            <a:ext cx="1877786" cy="135527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1E27B8-E622-95BC-C6D1-2D7FE27DFDE7}"/>
              </a:ext>
            </a:extLst>
          </p:cNvPr>
          <p:cNvSpPr/>
          <p:nvPr/>
        </p:nvSpPr>
        <p:spPr>
          <a:xfrm>
            <a:off x="4874079" y="236764"/>
            <a:ext cx="2155372" cy="69396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37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2F943-DFD8-0CB9-50DC-91676C627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372" y="-59418"/>
            <a:ext cx="10515600" cy="1325563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Conclusion</a:t>
            </a:r>
            <a:endParaRPr lang="en-IN" dirty="0">
              <a:latin typeface="Britannic Bold" panose="020B09030607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D5CEF-2AE7-EB14-1865-4696F7952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our study we have used FFNN and achieved an accuracy of 74% for all the subjects. </a:t>
            </a:r>
          </a:p>
          <a:p>
            <a:r>
              <a:rPr lang="en-IN" dirty="0"/>
              <a:t>The project will be extended to implement various classification algorithms like k-NN, SVM, Decision Trees and other performance metrics like F1-Score, Precision, Recall, Specificity.</a:t>
            </a:r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DC2C51-E159-9E43-9C02-E2FA0A6914A9}"/>
              </a:ext>
            </a:extLst>
          </p:cNvPr>
          <p:cNvSpPr/>
          <p:nvPr/>
        </p:nvSpPr>
        <p:spPr>
          <a:xfrm>
            <a:off x="4816929" y="253093"/>
            <a:ext cx="3012621" cy="70212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FBDC70DB-6473-220B-0328-6D8B2313E1AD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  <p:pic>
        <p:nvPicPr>
          <p:cNvPr id="9" name="Graphic 8" descr="Document">
            <a:extLst>
              <a:ext uri="{FF2B5EF4-FFF2-40B4-BE49-F238E27FC236}">
                <a16:creationId xmlns:a16="http://schemas.microsoft.com/office/drawing/2014/main" id="{7DD69F0B-016E-9737-36DA-FB05C69AB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95455" y="4380807"/>
            <a:ext cx="1579418" cy="148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90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BD633-5168-593E-6BFB-9DB9DF0C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056CB9-4047-AFFD-AB99-267A0FBD7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267" y="1981200"/>
            <a:ext cx="8077200" cy="4250267"/>
          </a:xfrm>
          <a:prstGeom prst="rect">
            <a:avLst/>
          </a:prstGeom>
        </p:spPr>
      </p:pic>
      <p:sp>
        <p:nvSpPr>
          <p:cNvPr id="5" name="object 4">
            <a:extLst>
              <a:ext uri="{FF2B5EF4-FFF2-40B4-BE49-F238E27FC236}">
                <a16:creationId xmlns:a16="http://schemas.microsoft.com/office/drawing/2014/main" id="{D6322D47-E164-958A-B2D9-9363C430F402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41794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object 160"/>
          <p:cNvSpPr txBox="1"/>
          <p:nvPr/>
        </p:nvSpPr>
        <p:spPr>
          <a:xfrm>
            <a:off x="1191759" y="1877010"/>
            <a:ext cx="3182620" cy="3814207"/>
          </a:xfrm>
          <a:prstGeom prst="rect">
            <a:avLst/>
          </a:prstGeom>
        </p:spPr>
        <p:txBody>
          <a:bodyPr vert="horz" wrap="square" lIns="0" tIns="186267" rIns="0" bIns="0" rtlCol="0">
            <a:spAutoFit/>
          </a:bodyPr>
          <a:lstStyle/>
          <a:p>
            <a:pPr marL="485128" indent="-469042">
              <a:spcBef>
                <a:spcPts val="1467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7" dirty="0">
                <a:solidFill>
                  <a:srgbClr val="00426E"/>
                </a:solidFill>
                <a:latin typeface="Arial"/>
                <a:cs typeface="Arial"/>
              </a:rPr>
              <a:t>Motivation</a:t>
            </a:r>
            <a:endParaRPr sz="2133" dirty="0">
              <a:latin typeface="Arial"/>
              <a:cs typeface="Arial"/>
            </a:endParaRP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20" dirty="0">
                <a:solidFill>
                  <a:srgbClr val="00426E"/>
                </a:solidFill>
                <a:latin typeface="Arial"/>
                <a:cs typeface="Arial"/>
              </a:rPr>
              <a:t>Methodology</a:t>
            </a:r>
            <a:endParaRPr sz="2133" dirty="0">
              <a:latin typeface="Arial"/>
              <a:cs typeface="Arial"/>
            </a:endParaRP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7" dirty="0">
                <a:solidFill>
                  <a:srgbClr val="00426E"/>
                </a:solidFill>
                <a:latin typeface="Arial"/>
                <a:cs typeface="Arial"/>
              </a:rPr>
              <a:t>Procedure</a:t>
            </a: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7" dirty="0">
                <a:solidFill>
                  <a:srgbClr val="00426E"/>
                </a:solidFill>
                <a:latin typeface="Arial"/>
                <a:cs typeface="Arial"/>
              </a:rPr>
              <a:t>Confusion Matrix  ROC</a:t>
            </a: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7" dirty="0">
                <a:solidFill>
                  <a:srgbClr val="00426E"/>
                </a:solidFill>
                <a:latin typeface="Arial"/>
                <a:cs typeface="Arial"/>
              </a:rPr>
              <a:t>Results</a:t>
            </a:r>
            <a:endParaRPr sz="2133" dirty="0">
              <a:latin typeface="Arial"/>
              <a:cs typeface="Arial"/>
            </a:endParaRP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lang="en-US" sz="2133" b="1" spc="-7" dirty="0">
                <a:solidFill>
                  <a:srgbClr val="00426E"/>
                </a:solidFill>
                <a:latin typeface="Arial"/>
                <a:cs typeface="Arial"/>
              </a:rPr>
              <a:t>Conclusion</a:t>
            </a:r>
            <a:endParaRPr sz="2133" dirty="0">
              <a:latin typeface="Arial"/>
              <a:cs typeface="Arial"/>
            </a:endParaRPr>
          </a:p>
          <a:p>
            <a:pPr marL="485128" indent="-469042">
              <a:spcBef>
                <a:spcPts val="1333"/>
              </a:spcBef>
              <a:buClr>
                <a:srgbClr val="FF7783"/>
              </a:buClr>
              <a:buChar char="●"/>
              <a:tabLst>
                <a:tab pos="485128" algn="l"/>
                <a:tab pos="485975" algn="l"/>
              </a:tabLst>
            </a:pPr>
            <a:r>
              <a:rPr sz="2133" b="1" spc="-7" dirty="0">
                <a:solidFill>
                  <a:srgbClr val="00426E"/>
                </a:solidFill>
                <a:latin typeface="Arial"/>
                <a:cs typeface="Arial"/>
              </a:rPr>
              <a:t>References</a:t>
            </a:r>
            <a:endParaRPr sz="2133" dirty="0">
              <a:latin typeface="Arial"/>
              <a:cs typeface="Arial"/>
            </a:endParaRPr>
          </a:p>
        </p:txBody>
      </p:sp>
      <p:sp>
        <p:nvSpPr>
          <p:cNvPr id="161" name="object 161"/>
          <p:cNvSpPr txBox="1">
            <a:spLocks noGrp="1"/>
          </p:cNvSpPr>
          <p:nvPr>
            <p:ph type="title"/>
          </p:nvPr>
        </p:nvSpPr>
        <p:spPr>
          <a:xfrm>
            <a:off x="5318203" y="877470"/>
            <a:ext cx="5201404" cy="735308"/>
          </a:xfrm>
          <a:prstGeom prst="rect">
            <a:avLst/>
          </a:prstGeom>
        </p:spPr>
        <p:txBody>
          <a:bodyPr vert="horz" wrap="square" lIns="0" tIns="16933" rIns="0" bIns="0" rtlCol="0" anchor="ctr">
            <a:spAutoFit/>
          </a:bodyPr>
          <a:lstStyle/>
          <a:p>
            <a:pPr marL="16933">
              <a:lnSpc>
                <a:spcPct val="100000"/>
              </a:lnSpc>
              <a:spcBef>
                <a:spcPts val="133"/>
              </a:spcBef>
            </a:pPr>
            <a:r>
              <a:rPr lang="en-US" sz="4667" spc="-1420" dirty="0"/>
              <a:t>      </a:t>
            </a:r>
            <a:endParaRPr sz="4667" dirty="0"/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id="{7DCF05C7-B4D9-5BFD-79CC-975025265131}"/>
              </a:ext>
            </a:extLst>
          </p:cNvPr>
          <p:cNvSpPr/>
          <p:nvPr/>
        </p:nvSpPr>
        <p:spPr>
          <a:xfrm>
            <a:off x="4673600" y="279401"/>
            <a:ext cx="2743200" cy="73290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ritannic Bold" panose="020B0903060703020204" pitchFamily="34" charset="0"/>
              </a:rPr>
              <a:t>Outline</a:t>
            </a:r>
            <a:endParaRPr lang="en-IN" sz="4800" dirty="0">
              <a:latin typeface="Britannic Bold" panose="020B0903060703020204" pitchFamily="34" charset="0"/>
            </a:endParaRPr>
          </a:p>
        </p:txBody>
      </p:sp>
      <p:sp>
        <p:nvSpPr>
          <p:cNvPr id="98" name="object 70">
            <a:extLst>
              <a:ext uri="{FF2B5EF4-FFF2-40B4-BE49-F238E27FC236}">
                <a16:creationId xmlns:a16="http://schemas.microsoft.com/office/drawing/2014/main" id="{26CD144D-A982-90B1-B077-93A81664CF9B}"/>
              </a:ext>
            </a:extLst>
          </p:cNvPr>
          <p:cNvSpPr/>
          <p:nvPr/>
        </p:nvSpPr>
        <p:spPr>
          <a:xfrm>
            <a:off x="0" y="6515400"/>
            <a:ext cx="12178453" cy="3809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1DAA9EBB-8A4C-4B7D-76FC-8F7BFCBF13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48F2D3-9BB5-346D-6798-FCE8BD60D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330" y="2150533"/>
            <a:ext cx="5065295" cy="31310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310C3-9BE3-2D38-A357-78627DA65E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202267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Motivation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D1C8E-C814-F4B8-DA72-61D5EC8BA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467" y="1673679"/>
            <a:ext cx="12056533" cy="4033158"/>
          </a:xfrm>
        </p:spPr>
        <p:txBody>
          <a:bodyPr>
            <a:normAutofit fontScale="32500" lnSpcReduction="20000"/>
          </a:bodyPr>
          <a:lstStyle/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Exoskeleton and wearable robots are playing an important role in people’s lives with limb disability and other physical disabilities. </a:t>
            </a:r>
          </a:p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The exoskeleton can help people with disabilities by helping them recover faster. </a:t>
            </a:r>
          </a:p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One of the most appreciated and successful method is to use </a:t>
            </a:r>
            <a:r>
              <a:rPr lang="en-IN" sz="6000" dirty="0" err="1">
                <a:latin typeface="+mj-lt"/>
              </a:rPr>
              <a:t>sEMG</a:t>
            </a:r>
            <a:r>
              <a:rPr lang="en-IN" sz="6000" dirty="0">
                <a:latin typeface="+mj-lt"/>
              </a:rPr>
              <a:t> signals, extracting them from the subjects and understanding the information/pattern from these signals, which in turn act as feedback to the robot.</a:t>
            </a:r>
          </a:p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 This process starts by extracting the </a:t>
            </a:r>
            <a:r>
              <a:rPr lang="en-IN" sz="6000" dirty="0" err="1">
                <a:latin typeface="+mj-lt"/>
              </a:rPr>
              <a:t>sEMG</a:t>
            </a:r>
            <a:r>
              <a:rPr lang="en-IN" sz="6000" dirty="0">
                <a:latin typeface="+mj-lt"/>
              </a:rPr>
              <a:t> signals from the muscles of the subjects, the study of these </a:t>
            </a:r>
            <a:br>
              <a:rPr lang="en-IN" sz="6000" dirty="0">
                <a:latin typeface="+mj-lt"/>
              </a:rPr>
            </a:br>
            <a:r>
              <a:rPr lang="en-IN" sz="6000" dirty="0">
                <a:latin typeface="+mj-lt"/>
              </a:rPr>
              <a:t> signal should be able to communicate the actual intentions of the brain and then this information can then</a:t>
            </a:r>
            <a:br>
              <a:rPr lang="en-IN" sz="6000" dirty="0">
                <a:latin typeface="+mj-lt"/>
              </a:rPr>
            </a:br>
            <a:r>
              <a:rPr lang="en-IN" sz="6000" dirty="0">
                <a:latin typeface="+mj-lt"/>
              </a:rPr>
              <a:t> be carried to the exoskeleton/robot.</a:t>
            </a:r>
          </a:p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 The primary goal here is to understand/decode the information/pattern involved with the signal. </a:t>
            </a:r>
          </a:p>
          <a:p>
            <a:pPr marL="385229" indent="-385229" algn="l" defTabSz="457200">
              <a:spcBef>
                <a:spcPts val="1200"/>
              </a:spcBef>
              <a:buSzPct val="123000"/>
              <a:buChar char="•"/>
              <a:defRPr sz="3233" b="1">
                <a:solidFill>
                  <a:srgbClr val="000000"/>
                </a:solidFill>
              </a:defRPr>
            </a:pPr>
            <a:r>
              <a:rPr lang="en-IN" sz="6000" dirty="0">
                <a:latin typeface="+mj-lt"/>
              </a:rPr>
              <a:t> For this task we are using many pattern recognition techniques. </a:t>
            </a:r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4638C3-1AB4-5B0F-DFFF-E1F7D7CA05B3}"/>
              </a:ext>
            </a:extLst>
          </p:cNvPr>
          <p:cNvSpPr/>
          <p:nvPr/>
        </p:nvSpPr>
        <p:spPr>
          <a:xfrm>
            <a:off x="4064000" y="203200"/>
            <a:ext cx="4097867" cy="98213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bject 70">
            <a:extLst>
              <a:ext uri="{FF2B5EF4-FFF2-40B4-BE49-F238E27FC236}">
                <a16:creationId xmlns:a16="http://schemas.microsoft.com/office/drawing/2014/main" id="{D3EEDD7C-49EC-DBAE-0368-B90B710097A6}"/>
              </a:ext>
            </a:extLst>
          </p:cNvPr>
          <p:cNvSpPr/>
          <p:nvPr/>
        </p:nvSpPr>
        <p:spPr>
          <a:xfrm>
            <a:off x="0" y="6490607"/>
            <a:ext cx="12178453" cy="40577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400"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919D73BB-6166-979B-6C26-1090FF252AEC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76167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6BE9-2C8F-1503-FD97-07E42033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067" y="0"/>
            <a:ext cx="3302000" cy="1690688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Methodology</a:t>
            </a:r>
            <a:endParaRPr lang="en-IN" dirty="0">
              <a:latin typeface="Britannic Bold" panose="020B0903060703020204" pitchFamily="34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6DCB3A3B-342F-0FDA-4CCA-F270EAF2A0C5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  <p:pic>
        <p:nvPicPr>
          <p:cNvPr id="5" name="WhatsApp Image 2022-11-23 at 9.22.02 PM.jpeg" descr="WhatsApp Image 2022-11-23 at 9.22.02 PM.jpeg">
            <a:extLst>
              <a:ext uri="{FF2B5EF4-FFF2-40B4-BE49-F238E27FC236}">
                <a16:creationId xmlns:a16="http://schemas.microsoft.com/office/drawing/2014/main" id="{8430E661-320D-4E12-FFBF-5B9998F1A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3199" y="1761067"/>
            <a:ext cx="9313333" cy="4656666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9086D4F-3B28-21B9-29B6-07225DE11933}"/>
              </a:ext>
            </a:extLst>
          </p:cNvPr>
          <p:cNvSpPr/>
          <p:nvPr/>
        </p:nvSpPr>
        <p:spPr>
          <a:xfrm>
            <a:off x="4402666" y="169334"/>
            <a:ext cx="3488267" cy="12022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17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9151B-B5C5-9EF9-DC9D-C9FD783DE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914" y="95704"/>
            <a:ext cx="2579914" cy="1325563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Features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36255-7FDD-49AF-657D-35C469CF3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7929"/>
            <a:ext cx="10515600" cy="4789034"/>
          </a:xfrm>
        </p:spPr>
        <p:txBody>
          <a:bodyPr>
            <a:normAutofit/>
          </a:bodyPr>
          <a:lstStyle/>
          <a:p>
            <a:r>
              <a:rPr lang="en-IN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number of Instances and number of Attributes are 3000 and 2500 respectively</a:t>
            </a:r>
          </a:p>
          <a:p>
            <a:r>
              <a:rPr lang="en-IN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Features used </a:t>
            </a:r>
            <a:r>
              <a:rPr lang="en-IN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are -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lang="en-IN" sz="2000" b="1" dirty="0">
                <a:latin typeface="+mj-lt"/>
              </a:rPr>
              <a:t>IEMG,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Zero Crossing (ZC),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Slope Sign Changes (SSC),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Waveform Length(WL),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Willison Amplitude (WAMP).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Variance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Skewness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 Kurtosis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Median </a:t>
            </a:r>
          </a:p>
          <a:p>
            <a:pPr marL="514350" indent="-514350">
              <a:buFont typeface="+mj-lt"/>
              <a:buAutoNum type="romanLcPeriod"/>
            </a:pPr>
            <a:r>
              <a:rPr lang="en-IN" sz="2000" b="1" dirty="0">
                <a:latin typeface="+mj-lt"/>
              </a:rPr>
              <a:t>         Standard deviation</a:t>
            </a:r>
          </a:p>
          <a:p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382464-EBF9-D92A-A99A-B53E0729611D}"/>
              </a:ext>
            </a:extLst>
          </p:cNvPr>
          <p:cNvSpPr/>
          <p:nvPr/>
        </p:nvSpPr>
        <p:spPr>
          <a:xfrm>
            <a:off x="7269481" y="734786"/>
            <a:ext cx="45719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15DBF4A-16AF-40E5-0E02-57E692DF8710}"/>
              </a:ext>
            </a:extLst>
          </p:cNvPr>
          <p:cNvSpPr/>
          <p:nvPr/>
        </p:nvSpPr>
        <p:spPr>
          <a:xfrm>
            <a:off x="4776106" y="326571"/>
            <a:ext cx="2490108" cy="8409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C38FC0-7CD1-6DEA-113A-0E632070A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9066" y="2150533"/>
            <a:ext cx="5370648" cy="3759200"/>
          </a:xfrm>
          <a:prstGeom prst="rect">
            <a:avLst/>
          </a:prstGeom>
        </p:spPr>
      </p:pic>
      <p:sp>
        <p:nvSpPr>
          <p:cNvPr id="7" name="object 4">
            <a:extLst>
              <a:ext uri="{FF2B5EF4-FFF2-40B4-BE49-F238E27FC236}">
                <a16:creationId xmlns:a16="http://schemas.microsoft.com/office/drawing/2014/main" id="{1B5F6D0E-39DC-E856-57E1-3F2ABBF636CC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82828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D1B7D-9498-9436-5756-635C0ABB4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0" y="365126"/>
            <a:ext cx="6553199" cy="41864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Britannic Bold" panose="020B0903060703020204" pitchFamily="34" charset="0"/>
              </a:rPr>
              <a:t>Procedure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2ECED-5A97-93FB-584A-88F0F2C54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71" y="1551214"/>
            <a:ext cx="10776858" cy="47434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sz="3200" dirty="0"/>
              <a:t>Data is collected from 2 channels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 Segmentation of signal with Window size 300 and overlap 50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 EMD segmentation and Hilbert Transform of the first 3 IEMD </a:t>
            </a:r>
          </a:p>
          <a:p>
            <a:pPr marL="0" indent="0">
              <a:buNone/>
            </a:pPr>
            <a:r>
              <a:rPr lang="en-US" sz="3200" dirty="0"/>
              <a:t>    signals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 Feature Extraction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 Classification using FFNN with a hidden neurons of 10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 Fine Tuning</a:t>
            </a:r>
            <a:endParaRPr lang="en-IN" sz="32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4D33216-6401-CFBA-EC9D-ADFB310996DC}"/>
              </a:ext>
            </a:extLst>
          </p:cNvPr>
          <p:cNvSpPr/>
          <p:nvPr/>
        </p:nvSpPr>
        <p:spPr>
          <a:xfrm>
            <a:off x="4629150" y="138793"/>
            <a:ext cx="2930978" cy="84092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64DA569F-5C2A-248C-8CA1-B27DA536EEF3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65703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D9B4-0D94-1C22-AFC7-41715051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0"/>
            <a:ext cx="10515600" cy="1325563"/>
          </a:xfrm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Confusion Matrix </a:t>
            </a:r>
            <a:endParaRPr lang="en-IN" dirty="0">
              <a:latin typeface="Britannic Bold" panose="020B09030607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A0072-D9F1-6EAF-4F1E-833663AF3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978"/>
            <a:ext cx="10515600" cy="46889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 confusion matrix sometimes used to illustrate classifier </a:t>
            </a:r>
            <a:br>
              <a:rPr lang="en-US" dirty="0"/>
            </a:br>
            <a:r>
              <a:rPr lang="en-US" dirty="0"/>
              <a:t>  performance based on the above four values (TP,FP,TN,FN).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D60E0F-0A72-ED67-9AC4-5D6C74979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073" y="2888297"/>
            <a:ext cx="3216730" cy="32167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3D6560-0680-92EF-93C1-07425B674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484" y="2419571"/>
            <a:ext cx="4908838" cy="392853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2DADE3-7AA4-F957-D5C9-6313850317E3}"/>
              </a:ext>
            </a:extLst>
          </p:cNvPr>
          <p:cNvSpPr/>
          <p:nvPr/>
        </p:nvSpPr>
        <p:spPr>
          <a:xfrm>
            <a:off x="3967843" y="220435"/>
            <a:ext cx="4572000" cy="83275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3EEB8A76-51D6-B252-102E-625DB2A17D7B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73008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6A83C-33F8-20FC-EAB1-C50E24F32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Confusion Matrix </a:t>
            </a:r>
            <a:r>
              <a:rPr lang="en-US" dirty="0"/>
              <a:t>for Subject-1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6B982B-8902-01F4-AF13-1663DD6245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4400" y="1825625"/>
            <a:ext cx="7315200" cy="4351338"/>
          </a:xfrm>
          <a:prstGeom prst="rect">
            <a:avLst/>
          </a:prstGeom>
        </p:spPr>
      </p:pic>
      <p:sp>
        <p:nvSpPr>
          <p:cNvPr id="6" name="object 4">
            <a:extLst>
              <a:ext uri="{FF2B5EF4-FFF2-40B4-BE49-F238E27FC236}">
                <a16:creationId xmlns:a16="http://schemas.microsoft.com/office/drawing/2014/main" id="{AA325415-BA5F-D3BB-3E6C-41EC2E5E2496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420835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BD79-0FD8-4BAF-2145-43D797977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Confusion Matrix </a:t>
            </a:r>
            <a:r>
              <a:rPr lang="en-US" dirty="0"/>
              <a:t>for all Subjects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5E98E5-2EC5-9E59-2783-C08C1424A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0266" y="1825625"/>
            <a:ext cx="6112933" cy="4351338"/>
          </a:xfrm>
          <a:prstGeom prst="rect">
            <a:avLst/>
          </a:prstGeom>
        </p:spPr>
      </p:pic>
      <p:sp>
        <p:nvSpPr>
          <p:cNvPr id="5" name="object 4">
            <a:extLst>
              <a:ext uri="{FF2B5EF4-FFF2-40B4-BE49-F238E27FC236}">
                <a16:creationId xmlns:a16="http://schemas.microsoft.com/office/drawing/2014/main" id="{7229DC8F-2AEA-7593-DEC7-5BD43E1F2ED8}"/>
              </a:ext>
            </a:extLst>
          </p:cNvPr>
          <p:cNvSpPr/>
          <p:nvPr/>
        </p:nvSpPr>
        <p:spPr>
          <a:xfrm>
            <a:off x="0" y="0"/>
            <a:ext cx="12192000" cy="875453"/>
          </a:xfrm>
          <a:custGeom>
            <a:avLst/>
            <a:gdLst/>
            <a:ahLst/>
            <a:cxnLst/>
            <a:rect l="l" t="t" r="r" b="b"/>
            <a:pathLst>
              <a:path w="9144000" h="656590">
                <a:moveTo>
                  <a:pt x="1234186" y="195046"/>
                </a:moveTo>
                <a:lnTo>
                  <a:pt x="1184287" y="176745"/>
                </a:lnTo>
                <a:lnTo>
                  <a:pt x="1162494" y="158445"/>
                </a:lnTo>
                <a:lnTo>
                  <a:pt x="1164145" y="129184"/>
                </a:lnTo>
                <a:lnTo>
                  <a:pt x="1184592" y="77965"/>
                </a:lnTo>
                <a:lnTo>
                  <a:pt x="1169657" y="67818"/>
                </a:lnTo>
                <a:lnTo>
                  <a:pt x="1130617" y="30886"/>
                </a:lnTo>
                <a:lnTo>
                  <a:pt x="1120241" y="2298"/>
                </a:lnTo>
                <a:lnTo>
                  <a:pt x="1121130" y="0"/>
                </a:lnTo>
                <a:lnTo>
                  <a:pt x="662800" y="0"/>
                </a:lnTo>
                <a:lnTo>
                  <a:pt x="0" y="246938"/>
                </a:lnTo>
                <a:lnTo>
                  <a:pt x="0" y="656043"/>
                </a:lnTo>
                <a:lnTo>
                  <a:pt x="1234186" y="195046"/>
                </a:lnTo>
                <a:close/>
              </a:path>
              <a:path w="9144000" h="656590">
                <a:moveTo>
                  <a:pt x="9143975" y="241515"/>
                </a:moveTo>
                <a:lnTo>
                  <a:pt x="8495716" y="0"/>
                </a:lnTo>
                <a:lnTo>
                  <a:pt x="8037385" y="0"/>
                </a:lnTo>
                <a:lnTo>
                  <a:pt x="8038274" y="2298"/>
                </a:lnTo>
                <a:lnTo>
                  <a:pt x="8036776" y="15570"/>
                </a:lnTo>
                <a:lnTo>
                  <a:pt x="8002905" y="56388"/>
                </a:lnTo>
                <a:lnTo>
                  <a:pt x="7973923" y="77965"/>
                </a:lnTo>
                <a:lnTo>
                  <a:pt x="7994370" y="129184"/>
                </a:lnTo>
                <a:lnTo>
                  <a:pt x="7996021" y="158445"/>
                </a:lnTo>
                <a:lnTo>
                  <a:pt x="7974228" y="176745"/>
                </a:lnTo>
                <a:lnTo>
                  <a:pt x="7924330" y="195046"/>
                </a:lnTo>
                <a:lnTo>
                  <a:pt x="9143975" y="650621"/>
                </a:lnTo>
                <a:lnTo>
                  <a:pt x="9143975" y="241515"/>
                </a:lnTo>
                <a:close/>
              </a:path>
            </a:pathLst>
          </a:custGeom>
          <a:solidFill>
            <a:srgbClr val="80C6C6"/>
          </a:solidFill>
        </p:spPr>
        <p:txBody>
          <a:bodyPr wrap="square" lIns="0" tIns="0" rIns="0" bIns="0" rtlCol="0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94043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472</Words>
  <Application>Microsoft Office PowerPoint</Application>
  <PresentationFormat>Widescreen</PresentationFormat>
  <Paragraphs>61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Arial</vt:lpstr>
      <vt:lpstr>Britannic Bold</vt:lpstr>
      <vt:lpstr>Calibri</vt:lpstr>
      <vt:lpstr>Calibri Light</vt:lpstr>
      <vt:lpstr>Wingdings</vt:lpstr>
      <vt:lpstr>Office Theme</vt:lpstr>
      <vt:lpstr>EMG Based  Hand Movement Classification using  Time-Frequency Features </vt:lpstr>
      <vt:lpstr>      </vt:lpstr>
      <vt:lpstr>Motivation </vt:lpstr>
      <vt:lpstr>Methodology</vt:lpstr>
      <vt:lpstr>Features </vt:lpstr>
      <vt:lpstr>Procedure </vt:lpstr>
      <vt:lpstr>Confusion Matrix </vt:lpstr>
      <vt:lpstr>Confusion Matrix for Subject-1</vt:lpstr>
      <vt:lpstr>Confusion Matrix for all Subjects</vt:lpstr>
      <vt:lpstr>ROC</vt:lpstr>
      <vt:lpstr>ROC for Subject-1</vt:lpstr>
      <vt:lpstr>ROC for All Subjects </vt:lpstr>
      <vt:lpstr>Results 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EMG Based  Hand Movement Classification using  Time-Frequency Features </dc:title>
  <dc:creator>adapa gayatri</dc:creator>
  <cp:lastModifiedBy>adapa gayatri</cp:lastModifiedBy>
  <cp:revision>2</cp:revision>
  <dcterms:created xsi:type="dcterms:W3CDTF">2022-12-06T08:22:44Z</dcterms:created>
  <dcterms:modified xsi:type="dcterms:W3CDTF">2022-12-06T09:43:47Z</dcterms:modified>
</cp:coreProperties>
</file>

<file path=docProps/thumbnail.jpeg>
</file>